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4"/>
  </p:notesMasterIdLst>
  <p:sldIdLst>
    <p:sldId id="317" r:id="rId2"/>
    <p:sldId id="256" r:id="rId3"/>
    <p:sldId id="286" r:id="rId4"/>
    <p:sldId id="260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26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е слайды" id="{D4D51F01-6869-49C1-8CD6-D4D5F1F9D398}">
          <p14:sldIdLst>
            <p14:sldId id="317"/>
            <p14:sldId id="256"/>
          </p14:sldIdLst>
        </p14:section>
        <p14:section name="Основные слайды" id="{1EA43EF4-7202-4BDC-9CF1-DF037AB93E0E}">
          <p14:sldIdLst>
            <p14:sldId id="286"/>
            <p14:sldId id="260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Нередактируемые слайды" id="{6894B225-279D-4536-9829-58E154930EB0}">
          <p14:sldIdLst>
            <p14:sldId id="263"/>
          </p14:sldIdLst>
        </p14:section>
        <p14:section name="Полезные шаблоны" id="{3812A09E-BD88-4CEF-BE31-70C02C8838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A0AFF-D246-4A63-8022-88CC1B434B1C}" type="datetimeFigureOut">
              <a:rPr lang="ru-RU" smtClean="0"/>
              <a:t>29.03.2024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A8AE-9311-4FC7-86B8-FE23A90677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954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5A6984-5722-C2CE-F9C2-253489B3A2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656775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87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14283D-8AD2-D424-95E1-E87EBEE57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04FA1-0467-4154-8897-9E2996EA91DE}" type="datetime1">
              <a:rPr lang="ru-RU" smtClean="0"/>
              <a:t>29.03.2024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9E13E-245A-453A-E50A-2C4B6B9D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2CD2C2-A07C-DA7F-E49C-80FBBB36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07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C24F14-5768-1EE3-AF72-2F825A9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707" y="375920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2A2A6A-815F-B946-0F65-C6D0E191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707" y="2169160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AB92A96-AAE3-51F4-096F-B5B4CCE6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A16EF-0520-47AF-A938-AC972F3BBEC4}" type="datetime1">
              <a:rPr lang="ru-RU" smtClean="0"/>
              <a:t>29.03.2024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17C149-8604-EB57-EB52-A7A0A63B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F54446-8F05-D0CC-1175-9848D4B4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9">
            <a:extLst>
              <a:ext uri="{FF2B5EF4-FFF2-40B4-BE49-F238E27FC236}">
                <a16:creationId xmlns:a16="http://schemas.microsoft.com/office/drawing/2014/main" id="{1DDAC58F-3B09-388E-D617-2C7E688C10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8317" y="369160"/>
            <a:ext cx="5040000" cy="558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3181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9A2E6E-380B-24CD-41B6-94886807C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67826"/>
            <a:ext cx="3960000" cy="1620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A7862B-17E9-4805-5B46-F6810F3CC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30060" y="367826"/>
            <a:ext cx="5040000" cy="55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67EB13-6FFB-BC14-7EEC-0020A5905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5485" y="2177986"/>
            <a:ext cx="3960000" cy="378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FD031-56DF-FF9E-8042-20E7895C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D7F0C-0AC3-4DBA-96B3-98384534FE2F}" type="datetime1">
              <a:rPr lang="ru-RU" smtClean="0"/>
              <a:t>29.03.2024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FC122-0DB5-C271-FEF7-FCAFC51A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A0F0F-7D7B-FF69-4934-108F63EF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524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40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latin typeface="+mj-lt"/>
              </a:rPr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D6C92-12C7-1052-CA37-DBDCEA97AFF2}"/>
              </a:ext>
            </a:extLst>
          </p:cNvPr>
          <p:cNvSpPr txBox="1"/>
          <p:nvPr userDrawn="1"/>
        </p:nvSpPr>
        <p:spPr>
          <a:xfrm>
            <a:off x="672974" y="543275"/>
            <a:ext cx="7398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457200" rtl="0" eaLnBrk="1" latinLnBrk="0" hangingPunct="1">
              <a:spcBef>
                <a:spcPct val="0"/>
              </a:spcBef>
              <a:buNone/>
            </a:pPr>
            <a:r>
              <a:rPr lang="ru-RU" sz="2800" b="1" kern="1200" dirty="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Учебный центр «СПЕЦИАЛИСТ» –</a:t>
            </a:r>
          </a:p>
        </p:txBody>
      </p:sp>
    </p:spTree>
    <p:extLst>
      <p:ext uri="{BB962C8B-B14F-4D97-AF65-F5344CB8AC3E}">
        <p14:creationId xmlns:p14="http://schemas.microsoft.com/office/powerpoint/2010/main" val="85960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 белы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9DB13-FF5B-8551-370C-460818250B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0026" y="2814933"/>
            <a:ext cx="9900000" cy="144000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FB835-36DA-0F32-40DF-A62B56335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0026" y="4400204"/>
            <a:ext cx="9000000" cy="66999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Автор презентации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58BA7-9470-24C6-00C5-925D147E2B10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E97BA17-4998-C357-DC2B-96BA31A30B50}"/>
              </a:ext>
            </a:extLst>
          </p:cNvPr>
          <p:cNvGrpSpPr/>
          <p:nvPr userDrawn="1"/>
        </p:nvGrpSpPr>
        <p:grpSpPr>
          <a:xfrm>
            <a:off x="-824307" y="-2122470"/>
            <a:ext cx="14018511" cy="10187243"/>
            <a:chOff x="-1236461" y="-3183705"/>
            <a:chExt cx="21027767" cy="15280864"/>
          </a:xfrm>
        </p:grpSpPr>
        <p:pic>
          <p:nvPicPr>
            <p:cNvPr id="21" name="Google Shape;88;p1">
              <a:extLst>
                <a:ext uri="{FF2B5EF4-FFF2-40B4-BE49-F238E27FC236}">
                  <a16:creationId xmlns:a16="http://schemas.microsoft.com/office/drawing/2014/main" id="{DB61D9B2-8667-54D6-0E8B-6156B19935A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" name="Google Shape;89;p1">
              <a:extLst>
                <a:ext uri="{FF2B5EF4-FFF2-40B4-BE49-F238E27FC236}">
                  <a16:creationId xmlns:a16="http://schemas.microsoft.com/office/drawing/2014/main" id="{E2686C9A-2F4A-9C6B-C02C-C80E65506638}"/>
                </a:ext>
              </a:extLst>
            </p:cNvPr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33" name="Google Shape;90;p1">
                <a:extLst>
                  <a:ext uri="{FF2B5EF4-FFF2-40B4-BE49-F238E27FC236}">
                    <a16:creationId xmlns:a16="http://schemas.microsoft.com/office/drawing/2014/main" id="{481DDDF8-5C39-CC27-4EFD-AAB6648B66FE}"/>
                  </a:ext>
                </a:extLst>
              </p:cNvPr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823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91;p1">
                <a:extLst>
                  <a:ext uri="{FF2B5EF4-FFF2-40B4-BE49-F238E27FC236}">
                    <a16:creationId xmlns:a16="http://schemas.microsoft.com/office/drawing/2014/main" id="{5B85D3E2-2AE3-0937-9129-E2D24105D1A3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" name="Google Shape;92;p1">
              <a:extLst>
                <a:ext uri="{FF2B5EF4-FFF2-40B4-BE49-F238E27FC236}">
                  <a16:creationId xmlns:a16="http://schemas.microsoft.com/office/drawing/2014/main" id="{6E4DC334-8E33-90E2-62DE-F0A726B1DFF3}"/>
                </a:ext>
              </a:extLst>
            </p:cNvPr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defTabSz="609630">
                <a:buClr>
                  <a:srgbClr val="000000"/>
                </a:buClr>
              </a:pPr>
              <a:endParaRPr sz="933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24" name="Google Shape;93;p1">
              <a:extLst>
                <a:ext uri="{FF2B5EF4-FFF2-40B4-BE49-F238E27FC236}">
                  <a16:creationId xmlns:a16="http://schemas.microsoft.com/office/drawing/2014/main" id="{3F3B8F1A-3D05-F066-DA19-0E9F54321D3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4;p1">
              <a:extLst>
                <a:ext uri="{FF2B5EF4-FFF2-40B4-BE49-F238E27FC236}">
                  <a16:creationId xmlns:a16="http://schemas.microsoft.com/office/drawing/2014/main" id="{71CA5AF9-9643-0038-6B4F-B0ACBE05213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Google Shape;97;p1">
              <a:extLst>
                <a:ext uri="{FF2B5EF4-FFF2-40B4-BE49-F238E27FC236}">
                  <a16:creationId xmlns:a16="http://schemas.microsoft.com/office/drawing/2014/main" id="{E47BD4B3-3377-2F3C-84E6-0AE3ED73CAD7}"/>
                </a:ext>
              </a:extLst>
            </p:cNvPr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31" name="Google Shape;98;p1">
                <a:extLst>
                  <a:ext uri="{FF2B5EF4-FFF2-40B4-BE49-F238E27FC236}">
                    <a16:creationId xmlns:a16="http://schemas.microsoft.com/office/drawing/2014/main" id="{B91AA584-C5DC-B53F-F724-AABA17A36F26}"/>
                  </a:ext>
                </a:extLst>
              </p:cNvPr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60950" tIns="60950" rIns="60950" bIns="60950" anchor="ctr" anchorCtr="0">
                <a:noAutofit/>
              </a:bodyPr>
              <a:lstStyle/>
              <a:p>
                <a:pPr defTabSz="609630">
                  <a:buClr>
                    <a:srgbClr val="000000"/>
                  </a:buClr>
                </a:pPr>
                <a:endParaRPr sz="933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99;p1">
                <a:extLst>
                  <a:ext uri="{FF2B5EF4-FFF2-40B4-BE49-F238E27FC236}">
                    <a16:creationId xmlns:a16="http://schemas.microsoft.com/office/drawing/2014/main" id="{2CBD24AF-67F3-2416-2631-876279CD3852}"/>
                  </a:ext>
                </a:extLst>
              </p:cNvPr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3867" tIns="33867" rIns="33867" bIns="33867" anchor="ctr" anchorCtr="0">
                <a:noAutofit/>
              </a:bodyPr>
              <a:lstStyle/>
              <a:p>
                <a:pPr algn="ctr" defTabSz="609630">
                  <a:lnSpc>
                    <a:spcPct val="159944"/>
                  </a:lnSpc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" name="Google Shape;100;p1">
              <a:extLst>
                <a:ext uri="{FF2B5EF4-FFF2-40B4-BE49-F238E27FC236}">
                  <a16:creationId xmlns:a16="http://schemas.microsoft.com/office/drawing/2014/main" id="{F4618B7B-AFB8-94CB-D061-2AF828E589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101;p1">
              <a:extLst>
                <a:ext uri="{FF2B5EF4-FFF2-40B4-BE49-F238E27FC236}">
                  <a16:creationId xmlns:a16="http://schemas.microsoft.com/office/drawing/2014/main" id="{B9AF3994-8D87-57FF-29C5-B60A0AD0050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102;p1">
              <a:extLst>
                <a:ext uri="{FF2B5EF4-FFF2-40B4-BE49-F238E27FC236}">
                  <a16:creationId xmlns:a16="http://schemas.microsoft.com/office/drawing/2014/main" id="{41D74BA4-E5CD-3E04-890D-7714F650ACD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26A5EB3-2A2E-C2FF-99A0-4FD962E8831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877" y="313004"/>
            <a:ext cx="3566188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4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6923D-63BE-64A3-8647-03A1792A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4E1417-2889-EEA0-485C-4A19E7B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30E20-9C0D-4408-9E7C-24A16A8F16E5}" type="datetime1">
              <a:rPr lang="ru-RU" smtClean="0"/>
              <a:t>29.03.2024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B57008-BBDF-9F52-1532-2B5839E29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0F9093-24A7-265A-E3A4-09A1E92A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4120" y="6257630"/>
            <a:ext cx="720000" cy="360000"/>
          </a:xfrm>
        </p:spPr>
        <p:txBody>
          <a:bodyPr/>
          <a:lstStyle>
            <a:lvl1pPr>
              <a:defRPr i="0"/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FF9A98A0-0CB2-40F4-3665-1132BBCAF4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120" y="2000024"/>
            <a:ext cx="936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9194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324" y="1989138"/>
            <a:ext cx="2520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Добавить фото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64FB49F-753A-4CD7-94F4-EF5E997E21D4}" type="datetime1">
              <a:rPr lang="ru-RU" smtClean="0"/>
              <a:t>29.03.2024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6000" y="1989137"/>
            <a:ext cx="6500813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ru-RU" dirty="0"/>
              <a:t>ФИО преподавателя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5999" y="3011055"/>
            <a:ext cx="6510121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компетенции</a:t>
            </a:r>
          </a:p>
        </p:txBody>
      </p:sp>
    </p:spTree>
    <p:extLst>
      <p:ext uri="{BB962C8B-B14F-4D97-AF65-F5344CB8AC3E}">
        <p14:creationId xmlns:p14="http://schemas.microsoft.com/office/powerpoint/2010/main" val="297593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курс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1431227-3F31-1F55-504C-59639E44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120" y="365124"/>
            <a:ext cx="9360000" cy="126000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2454E9-0BA8-C0EB-F384-D38227B71E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7D7A11B-79C9-4824-B68A-F46F1BA2AE63}" type="datetime1">
              <a:rPr lang="ru-RU" smtClean="0"/>
              <a:t>29.03.2024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F868F1-C760-E5DF-0EBC-F1D3389B6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C1E04F-8157-849F-0B79-23BD1F0036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AA4838-9FE9-8698-FA1A-4D8DF377C2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" y="1989137"/>
            <a:ext cx="9361488" cy="83719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1">
                <a:solidFill>
                  <a:schemeClr val="accent2"/>
                </a:solidFill>
              </a:defRPr>
            </a:lvl1pPr>
            <a:lvl2pPr marL="360000" indent="0">
              <a:buFontTx/>
              <a:buNone/>
              <a:defRPr/>
            </a:lvl2pPr>
            <a:lvl3pPr marL="720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r>
              <a:rPr lang="ru-RU" dirty="0"/>
              <a:t>Ввести название курса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E10BE44-B715-1E39-4C9F-F91762F24C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6120" y="3011055"/>
            <a:ext cx="9360000" cy="221808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Перечислить задачи курса</a:t>
            </a:r>
          </a:p>
        </p:txBody>
      </p:sp>
    </p:spTree>
    <p:extLst>
      <p:ext uri="{BB962C8B-B14F-4D97-AF65-F5344CB8AC3E}">
        <p14:creationId xmlns:p14="http://schemas.microsoft.com/office/powerpoint/2010/main" val="416545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C7B11-7240-4C09-49C2-B5727B24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989138"/>
            <a:ext cx="9361488" cy="2520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1A954-D5AB-C313-EDF8-CA182ED7D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4589463"/>
            <a:ext cx="9361488" cy="1360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F0904-DB1E-75E1-529F-1DDB87A5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BA69-5AD4-4716-9224-BFB97D348126}" type="datetime1">
              <a:rPr lang="ru-RU" smtClean="0"/>
              <a:t>29.03.2024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F283D9-ABB6-D698-C520-1EBB78E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5D15E-5C4E-B8CB-F233-A06556C0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233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7A1291AA-6A81-4BC3-1018-9D276E10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1863-64BE-4D7D-A4E5-FBC61C69E2BD}" type="datetime1">
              <a:rPr lang="ru-RU" smtClean="0"/>
              <a:t>29.03.2024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E3F1A4-7795-C8ED-0439-A0EA67FA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A45DC8-A582-3D9F-16D9-E9F142F5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6C5A07-85C0-65D8-E7DF-622FAC5D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D5228689-B4DB-4CE3-D140-E847C9A095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6437" y="2000024"/>
            <a:ext cx="4500000" cy="39608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1" name="Объект 9">
            <a:extLst>
              <a:ext uri="{FF2B5EF4-FFF2-40B4-BE49-F238E27FC236}">
                <a16:creationId xmlns:a16="http://schemas.microsoft.com/office/drawing/2014/main" id="{FCB8D30A-D11A-ABAA-3359-0F90428B8B5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6813" y="2000024"/>
            <a:ext cx="4500000" cy="39608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60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5DA5997-C5D6-ECF8-947A-7F91C0BC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259B3A-AF03-28D7-38AF-0B584AE6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C60B-6D3D-4740-8F5E-6154177876B4}" type="datetime1">
              <a:rPr lang="ru-RU" smtClean="0"/>
              <a:t>29.03.2024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C12E897-5AF1-2C7A-8688-29122C9F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073F411-A1D6-F686-64E3-583BC6A9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FEDF6F2-7F7D-281B-EABC-90B8ADFF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1C1CCBDF-3C4E-C764-33CB-AC02EAA9B2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551804" y="1989136"/>
            <a:ext cx="4500000" cy="9000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B57A9177-EB22-E400-2DD8-F9E0A6D81A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437" y="2971800"/>
            <a:ext cx="4500000" cy="2989036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60EDC2F9-DE12-AECD-A155-1E3883C3E2B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56813" y="2971800"/>
            <a:ext cx="4500000" cy="298903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990962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89B2D-1F39-E975-5B4A-1F1CE69C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9CBDBE-D9C1-7EA4-185E-524EE198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8F0D-11A9-43DC-9DFD-8859F5DAC067}" type="datetime1">
              <a:rPr lang="ru-RU" smtClean="0"/>
              <a:t>29.03.2024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90B0C5A-0B87-3663-736D-D51B2B18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D377D3-261A-4DC9-1FA0-FFF3541F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45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CC881-0A88-DA22-16AF-04AF9980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65124"/>
            <a:ext cx="9360000" cy="12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B72E9-2C24-875C-7E08-D4C4976B2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080" y="6257630"/>
            <a:ext cx="18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fld id="{AAFC33D5-720B-46E2-A2B0-608877884152}" type="datetime1">
              <a:rPr lang="ru-RU" smtClean="0"/>
              <a:t>29.03.2024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5C28D4-F348-6C75-B739-558D04DE6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48280" y="6257630"/>
            <a:ext cx="36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F3BB23-1875-D2AB-C28E-F96E42EC0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440" y="6257630"/>
            <a:ext cx="72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fld id="{1D6CABD1-9010-4322-9305-0AF1AA8E7C9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00BBA6E-D9A7-5877-930E-A9FDE116E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120" y="2000023"/>
            <a:ext cx="936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7357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  <p:sldLayoutId id="214748366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2000" b="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20000" indent="-360000" algn="l" defTabSz="914400" rtl="0" eaLnBrk="1" latinLnBrk="0" hangingPunct="1">
        <a:lnSpc>
          <a:spcPct val="90000"/>
        </a:lnSpc>
        <a:spcBef>
          <a:spcPts val="1000"/>
        </a:spcBef>
        <a:buSzPct val="130000"/>
        <a:buFontTx/>
        <a:buBlip>
          <a:blip r:embed="rId17"/>
        </a:buBlip>
        <a:defRPr lang="ru-RU" sz="1600" kern="1200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8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360000" algn="l" defTabSz="4572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130000"/>
        <a:buFontTx/>
        <a:buBlip>
          <a:blip r:embed="rId17"/>
        </a:buBlip>
        <a:defRPr lang="ru-RU" sz="1400" kern="1200" dirty="0" smtClean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6335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A52B53-1444-1413-75FC-2C83F5E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254578"/>
            <a:ext cx="9360000" cy="747445"/>
          </a:xfrm>
        </p:spPr>
        <p:txBody>
          <a:bodyPr/>
          <a:lstStyle/>
          <a:p>
            <a:r>
              <a:rPr lang="ru-RU" dirty="0"/>
              <a:t>Описание курса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F00C4BC-B0A8-1A96-8718-F24C46F3A2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</a:t>
            </a:fld>
            <a:endParaRPr lang="ru-RU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3068D4A2-89D1-BE6A-8743-9CADDF8E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601976"/>
              </p:ext>
            </p:extLst>
          </p:nvPr>
        </p:nvGraphicFramePr>
        <p:xfrm>
          <a:off x="706120" y="1735637"/>
          <a:ext cx="10206859" cy="4239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4969">
                  <a:extLst>
                    <a:ext uri="{9D8B030D-6E8A-4147-A177-3AD203B41FA5}">
                      <a16:colId xmlns:a16="http://schemas.microsoft.com/office/drawing/2014/main" val="3110636967"/>
                    </a:ext>
                  </a:extLst>
                </a:gridCol>
                <a:gridCol w="1881890">
                  <a:extLst>
                    <a:ext uri="{9D8B030D-6E8A-4147-A177-3AD203B41FA5}">
                      <a16:colId xmlns:a16="http://schemas.microsoft.com/office/drawing/2014/main" val="338479004"/>
                    </a:ext>
                  </a:extLst>
                </a:gridCol>
              </a:tblGrid>
              <a:tr h="520930">
                <a:tc>
                  <a:txBody>
                    <a:bodyPr/>
                    <a:lstStyle/>
                    <a:p>
                      <a:r>
                        <a:rPr lang="ru-RU" dirty="0"/>
                        <a:t>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Часы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3008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1. Основы программирования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Операторы, переменные, типы данных…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17927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2. Управляющие конструкции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dirty="0"/>
                        <a:t>  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if-else, for, while, switch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411803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3. Функции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Синтаксис функции</a:t>
                      </a:r>
                      <a:r>
                        <a:rPr lang="en-US" sz="1400" i="1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аргументы, области видимости…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2742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4. Объектные типы</a:t>
                      </a:r>
                    </a:p>
                    <a:p>
                      <a:r>
                        <a:rPr lang="ru-RU" sz="1400" b="0" i="1" dirty="0">
                          <a:solidFill>
                            <a:schemeClr val="accent2"/>
                          </a:solidFill>
                        </a:rPr>
                        <a:t>  Свойства, методы, массивы…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59455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5. Объектно-ориентированное программирование </a:t>
                      </a:r>
                    </a:p>
                    <a:p>
                      <a:r>
                        <a:rPr lang="ru-RU" sz="1400" dirty="0"/>
                        <a:t>  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Функция конструктор, прототипы, классы…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62384"/>
                  </a:ext>
                </a:extLst>
              </a:tr>
              <a:tr h="520930"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Модуль 6. Дополнительная информация</a:t>
                      </a:r>
                    </a:p>
                    <a:p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ru-RU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Работа со строками, регулярные выражения, </a:t>
                      </a:r>
                      <a:r>
                        <a:rPr lang="en-US" sz="1400" b="0" i="1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r>
                        <a:rPr lang="ru-RU" sz="1400" i="1" dirty="0">
                          <a:solidFill>
                            <a:schemeClr val="accent2"/>
                          </a:solidFill>
                        </a:rPr>
                        <a:t>…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78176"/>
                  </a:ext>
                </a:extLst>
              </a:tr>
            </a:tbl>
          </a:graphicData>
        </a:graphic>
      </p:graphicFrame>
      <p:sp>
        <p:nvSpPr>
          <p:cNvPr id="12" name="Текст 4">
            <a:extLst>
              <a:ext uri="{FF2B5EF4-FFF2-40B4-BE49-F238E27FC236}">
                <a16:creationId xmlns:a16="http://schemas.microsoft.com/office/drawing/2014/main" id="{8F77C8C3-2A92-A501-5D6A-6CC202E3DAB3}"/>
              </a:ext>
            </a:extLst>
          </p:cNvPr>
          <p:cNvSpPr txBox="1">
            <a:spLocks/>
          </p:cNvSpPr>
          <p:nvPr/>
        </p:nvSpPr>
        <p:spPr>
          <a:xfrm>
            <a:off x="2208238" y="1202832"/>
            <a:ext cx="6403981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dirty="0">
                <a:effectLst/>
                <a:latin typeface="+mj-lt"/>
              </a:rPr>
              <a:t>JavaScript. </a:t>
            </a:r>
            <a:r>
              <a:rPr lang="ru-RU" sz="2000" b="1" i="0" dirty="0">
                <a:effectLst/>
                <a:latin typeface="+mj-lt"/>
              </a:rPr>
              <a:t>Уровень 1. Основы </a:t>
            </a:r>
            <a:r>
              <a:rPr lang="en-US" sz="2000" b="1" i="0" dirty="0">
                <a:effectLst/>
                <a:latin typeface="+mj-lt"/>
              </a:rPr>
              <a:t>JavaScript</a:t>
            </a:r>
            <a:endParaRPr lang="ru-RU" sz="2000" dirty="0">
              <a:latin typeface="+mj-lt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5825A069-B397-8AA6-B4E1-67F08AAC79EF}"/>
              </a:ext>
            </a:extLst>
          </p:cNvPr>
          <p:cNvSpPr txBox="1">
            <a:spLocks/>
          </p:cNvSpPr>
          <p:nvPr/>
        </p:nvSpPr>
        <p:spPr>
          <a:xfrm>
            <a:off x="730229" y="6003296"/>
            <a:ext cx="9360000" cy="422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32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600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None/>
              <a:defRPr lang="ru-RU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72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8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4400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None/>
              <a:defRPr lang="ru-RU" sz="1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b="1" i="0" dirty="0">
                <a:effectLst/>
                <a:latin typeface="+mj-lt"/>
              </a:rPr>
              <a:t>Программа курса предусматривает лабораторные работы по каждой теме, а также выполнение домашних заданий и контроль знаний</a:t>
            </a:r>
            <a:endParaRPr lang="ru-RU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112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Проверка строки на соответствие регулярному выражению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F13AB3-728A-432C-97D3-EF821796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14" y="1888620"/>
            <a:ext cx="10004918" cy="42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1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Основные управляющие символы</a:t>
            </a:r>
          </a:p>
        </p:txBody>
      </p:sp>
      <p:sp>
        <p:nvSpPr>
          <p:cNvPr id="5" name="Объект 30">
            <a:extLst>
              <a:ext uri="{FF2B5EF4-FFF2-40B4-BE49-F238E27FC236}">
                <a16:creationId xmlns:a16="http://schemas.microsoft.com/office/drawing/2014/main" id="{2821FCD0-7139-4D3A-99FE-30DD4EBE2A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5690" y="1982624"/>
            <a:ext cx="9360000" cy="387979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^ </a:t>
            </a:r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Ограничитель начала строки</a:t>
            </a:r>
          </a:p>
          <a:p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$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Ограничитель конца строки</a:t>
            </a:r>
          </a:p>
          <a:p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]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ОДИН символ из указанного диапазона</a:t>
            </a:r>
            <a:endParaRPr lang="en-US" sz="2800" dirty="0">
              <a:solidFill>
                <a:srgbClr val="000000"/>
              </a:solidFill>
              <a:latin typeface="+mn-lt"/>
              <a:ea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]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+ Один или более символов из диапазона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]</a:t>
            </a:r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*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Ноль или более символов из диапазона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{n}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Символ повторяется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раз</a:t>
            </a:r>
          </a:p>
          <a:p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[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а-я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]{min,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max}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Символ повторяется от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min </a:t>
            </a:r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до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max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9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Базовые механизмы работы со строками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F1C556-14D2-46F3-AE2D-60536DBE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5" y="2281727"/>
            <a:ext cx="10459475" cy="35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9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Методы для работы со строками</a:t>
            </a:r>
            <a:r>
              <a:rPr lang="en-US" dirty="0"/>
              <a:t>. </a:t>
            </a:r>
            <a:br>
              <a:rPr lang="ru-RU" dirty="0"/>
            </a:br>
            <a:r>
              <a:rPr lang="ru-RU" dirty="0"/>
              <a:t>Поиск в строке и копирование части строки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509FF5-69CE-4D99-A311-51E2350E2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4" y="2532221"/>
            <a:ext cx="10490275" cy="34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2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для работы со строками</a:t>
            </a:r>
            <a:r>
              <a:rPr lang="en-US" dirty="0"/>
              <a:t>. </a:t>
            </a:r>
            <a:br>
              <a:rPr lang="ru-RU" dirty="0"/>
            </a:br>
            <a:r>
              <a:rPr lang="ru-RU" dirty="0"/>
              <a:t>Изменение регистра строки </a:t>
            </a:r>
            <a:br>
              <a:rPr lang="ru-RU" dirty="0"/>
            </a:br>
            <a:r>
              <a:rPr lang="ru-RU" dirty="0"/>
              <a:t>и замена части строки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A246CF-6A68-40C7-B5DF-4259D264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92" y="2571850"/>
            <a:ext cx="10222972" cy="334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62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Методы для работы со строками</a:t>
            </a:r>
            <a:r>
              <a:rPr lang="en-US" dirty="0"/>
              <a:t>. </a:t>
            </a:r>
            <a:br>
              <a:rPr lang="en-US" dirty="0"/>
            </a:br>
            <a:r>
              <a:rPr lang="ru-RU" dirty="0"/>
              <a:t>Разбивка строки на массив по разделителю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5889F91-5DB7-4F2B-89CB-B9004911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7" y="1923087"/>
            <a:ext cx="10184005" cy="424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1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788558"/>
          </a:xfrm>
        </p:spPr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JSON</a:t>
            </a:r>
            <a:r>
              <a:rPr lang="ru-RU" dirty="0"/>
              <a:t>	</a:t>
            </a:r>
          </a:p>
        </p:txBody>
      </p:sp>
      <p:sp>
        <p:nvSpPr>
          <p:cNvPr id="5" name="Объект 30">
            <a:extLst>
              <a:ext uri="{FF2B5EF4-FFF2-40B4-BE49-F238E27FC236}">
                <a16:creationId xmlns:a16="http://schemas.microsoft.com/office/drawing/2014/main" id="{2BE120E2-BD51-4C37-BD23-6E52A6AAAD73}"/>
              </a:ext>
            </a:extLst>
          </p:cNvPr>
          <p:cNvSpPr txBox="1">
            <a:spLocks/>
          </p:cNvSpPr>
          <p:nvPr/>
        </p:nvSpPr>
        <p:spPr>
          <a:xfrm>
            <a:off x="926544" y="1153682"/>
            <a:ext cx="9360000" cy="1803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JSON (англ. JavaScript Object 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Notation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) — текстовый формат обмена данными, основанный на JavaScript. Но при этом формат независим от JS и может использоваться в любом языке программирования.</a:t>
            </a:r>
          </a:p>
        </p:txBody>
      </p:sp>
      <p:sp>
        <p:nvSpPr>
          <p:cNvPr id="6" name="Объект 30">
            <a:extLst>
              <a:ext uri="{FF2B5EF4-FFF2-40B4-BE49-F238E27FC236}">
                <a16:creationId xmlns:a16="http://schemas.microsoft.com/office/drawing/2014/main" id="{016FAFE5-C579-4B86-B75A-0F4539E891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5690" y="3900443"/>
            <a:ext cx="9360000" cy="259243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Объекты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Массивы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Числа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Логические значения,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null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Строки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7" name="Объект 30">
            <a:extLst>
              <a:ext uri="{FF2B5EF4-FFF2-40B4-BE49-F238E27FC236}">
                <a16:creationId xmlns:a16="http://schemas.microsoft.com/office/drawing/2014/main" id="{808B0946-05B7-4BAA-95C9-C13346D384FA}"/>
              </a:ext>
            </a:extLst>
          </p:cNvPr>
          <p:cNvSpPr txBox="1">
            <a:spLocks/>
          </p:cNvSpPr>
          <p:nvPr/>
        </p:nvSpPr>
        <p:spPr>
          <a:xfrm>
            <a:off x="418744" y="3120639"/>
            <a:ext cx="9360000" cy="616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ru-RU" sz="3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В качестве значений могут быть:</a:t>
            </a:r>
          </a:p>
        </p:txBody>
      </p:sp>
    </p:spTree>
    <p:extLst>
      <p:ext uri="{BB962C8B-B14F-4D97-AF65-F5344CB8AC3E}">
        <p14:creationId xmlns:p14="http://schemas.microsoft.com/office/powerpoint/2010/main" val="232816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en-US" dirty="0"/>
              <a:t>JSON </a:t>
            </a:r>
            <a:r>
              <a:rPr lang="ru-RU" dirty="0"/>
              <a:t>структура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FD2FA-2A68-45C1-8CD8-EC42BBC43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03" y="1906735"/>
            <a:ext cx="93535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26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822741"/>
          </a:xfrm>
        </p:spPr>
        <p:txBody>
          <a:bodyPr/>
          <a:lstStyle/>
          <a:p>
            <a:r>
              <a:rPr lang="ru-RU" dirty="0"/>
              <a:t>Преобразование данных в формат </a:t>
            </a:r>
            <a:r>
              <a:rPr lang="en-US" dirty="0"/>
              <a:t>JSON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1EFB20-75A7-448F-B878-C4DE5C0D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1505483"/>
            <a:ext cx="5543550" cy="4610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375021-0503-4CDB-8828-2605737D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70" y="2848508"/>
            <a:ext cx="4781550" cy="1924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5465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Декодирование </a:t>
            </a:r>
            <a:r>
              <a:rPr lang="en-US" dirty="0"/>
              <a:t>JSON</a:t>
            </a:r>
            <a:r>
              <a:rPr lang="ru-RU" dirty="0"/>
              <a:t>-строки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74AB18-51A2-4F2F-B9E7-0831F79E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2085173"/>
            <a:ext cx="10087672" cy="36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9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63FD1-9BC0-10CE-6A0D-090B7C6E0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2814933"/>
            <a:ext cx="11089326" cy="1150316"/>
          </a:xfrm>
        </p:spPr>
        <p:txBody>
          <a:bodyPr/>
          <a:lstStyle/>
          <a:p>
            <a:r>
              <a:rPr lang="ru-RU" dirty="0"/>
              <a:t>Модуль 5 </a:t>
            </a:r>
            <a:r>
              <a:rPr lang="ru-RU" sz="3200" b="1" i="1" kern="1200" dirty="0">
                <a:effectLst/>
                <a:latin typeface="+mn-lt"/>
                <a:ea typeface="+mn-ea"/>
                <a:cs typeface="+mn-cs"/>
              </a:rPr>
              <a:t>Дополнительная информация</a:t>
            </a:r>
            <a:endParaRPr lang="ru-RU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8057E7-FF14-0363-F17A-660A62E79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Басов Денис</a:t>
            </a:r>
          </a:p>
        </p:txBody>
      </p:sp>
    </p:spTree>
    <p:extLst>
      <p:ext uri="{BB962C8B-B14F-4D97-AF65-F5344CB8AC3E}">
        <p14:creationId xmlns:p14="http://schemas.microsoft.com/office/powerpoint/2010/main" val="2853286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>
            <a:normAutofit/>
          </a:bodyPr>
          <a:lstStyle/>
          <a:p>
            <a:r>
              <a:rPr lang="ru-RU" dirty="0"/>
              <a:t>Получение данных через </a:t>
            </a:r>
            <a:r>
              <a:rPr lang="en-US" dirty="0"/>
              <a:t>REST API</a:t>
            </a:r>
            <a:br>
              <a:rPr lang="en-US" dirty="0"/>
            </a:b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https://jsonplaceholder.typicode.com/guide/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03114E-0695-4189-886E-EB9E28904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8" y="1892711"/>
            <a:ext cx="9738690" cy="402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3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>
            <a:normAutofit/>
          </a:bodyPr>
          <a:lstStyle/>
          <a:p>
            <a:r>
              <a:rPr lang="ru-RU" dirty="0"/>
              <a:t>Получение данных через </a:t>
            </a:r>
            <a:r>
              <a:rPr lang="en-US" dirty="0"/>
              <a:t>REST API</a:t>
            </a:r>
            <a:br>
              <a:rPr lang="en-US" dirty="0"/>
            </a:b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https://restcountries.com/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3D6604-7D8B-4701-B4CE-473BE1E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7" y="1903939"/>
            <a:ext cx="10066947" cy="41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91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533C45-AE96-3841-D3D8-E266F829E0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72863" y="6257925"/>
            <a:ext cx="719137" cy="360363"/>
          </a:xfrm>
        </p:spPr>
        <p:txBody>
          <a:bodyPr/>
          <a:lstStyle/>
          <a:p>
            <a:fld id="{1D6CABD1-9010-4322-9305-0AF1AA8E7C9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17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C381CCEA-D834-4521-5A37-A14893B8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этом модуле мы рассмотрим: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1" name="Объект 30">
            <a:extLst>
              <a:ext uri="{FF2B5EF4-FFF2-40B4-BE49-F238E27FC236}">
                <a16:creationId xmlns:a16="http://schemas.microsoft.com/office/drawing/2014/main" id="{641231BC-CEA8-5675-624E-8EEDB2B37C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7280" y="2225496"/>
            <a:ext cx="9360000" cy="2756702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Регулярные выражения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Работа со строками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Работа с </a:t>
            </a:r>
            <a:r>
              <a:rPr lang="en-US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JSON</a:t>
            </a:r>
          </a:p>
          <a:p>
            <a:r>
              <a:rPr lang="ru-RU" sz="2800" dirty="0">
                <a:solidFill>
                  <a:srgbClr val="000000"/>
                </a:solidFill>
                <a:latin typeface="+mn-lt"/>
                <a:ea typeface="Times New Roman" panose="02020603050405020304" pitchFamily="18" charset="0"/>
              </a:rPr>
              <a:t>Другие встроенные объекты</a:t>
            </a:r>
            <a:endParaRPr lang="ru-RU" sz="2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095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Обработка ошибок: </a:t>
            </a:r>
            <a:r>
              <a:rPr lang="en-US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try catch</a:t>
            </a:r>
            <a:r>
              <a:rPr lang="ru-RU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finally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F23E1E-28D2-4F07-A205-56D2515C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90" y="2210877"/>
            <a:ext cx="10528063" cy="37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Объект ошибки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35D610-CB2E-423C-AE77-F23C41CF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96" y="2446189"/>
            <a:ext cx="106013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3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Блок </a:t>
            </a:r>
            <a:r>
              <a:rPr lang="en-US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ru-RU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dirty="0"/>
              <a:t>выполняется в любом случае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7A4EF6-0BB4-4A1B-BB6F-8AECB37C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31" y="2445622"/>
            <a:ext cx="10203189" cy="339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1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Регулярные выражения, </a:t>
            </a:r>
            <a:r>
              <a:rPr lang="en-US" dirty="0" err="1"/>
              <a:t>RexExp</a:t>
            </a:r>
            <a:endParaRPr lang="ru-RU" dirty="0"/>
          </a:p>
        </p:txBody>
      </p:sp>
      <p:sp>
        <p:nvSpPr>
          <p:cNvPr id="7" name="Объект 30">
            <a:extLst>
              <a:ext uri="{FF2B5EF4-FFF2-40B4-BE49-F238E27FC236}">
                <a16:creationId xmlns:a16="http://schemas.microsoft.com/office/drawing/2014/main" id="{685BE2A4-D386-403E-8A11-05A2794397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77819" y="1625124"/>
            <a:ext cx="9360000" cy="1803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i="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</a:rPr>
              <a:t>Регулярные выражения</a:t>
            </a:r>
            <a:r>
              <a:rPr lang="ru-RU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</a:rPr>
              <a:t>  — формальный язык, используемый в компьютерных программах, работающих с текстом, для поиска и осуществления манипуляций с </a:t>
            </a:r>
            <a:r>
              <a:rPr lang="ru-RU" sz="2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</a:rPr>
              <a:t>подстроками </a:t>
            </a:r>
            <a:r>
              <a:rPr lang="ru-RU" sz="2400" b="0" i="0" dirty="0">
                <a:solidFill>
                  <a:schemeClr val="accent6">
                    <a:lumMod val="75000"/>
                  </a:schemeClr>
                </a:solidFill>
                <a:effectLst/>
                <a:latin typeface="+mn-lt"/>
              </a:rPr>
              <a:t>в тексте, основанный на использовании метасимволов.</a:t>
            </a:r>
            <a:endParaRPr lang="ru-RU" sz="2400" dirty="0">
              <a:solidFill>
                <a:schemeClr val="accent6">
                  <a:lumMod val="75000"/>
                </a:schemeClr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8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8" name="Объект 30">
            <a:extLst>
              <a:ext uri="{FF2B5EF4-FFF2-40B4-BE49-F238E27FC236}">
                <a16:creationId xmlns:a16="http://schemas.microsoft.com/office/drawing/2014/main" id="{28512FA2-B4E3-4AF7-833A-86DCCEAED02E}"/>
              </a:ext>
            </a:extLst>
          </p:cNvPr>
          <p:cNvSpPr txBox="1">
            <a:spLocks/>
          </p:cNvSpPr>
          <p:nvPr/>
        </p:nvSpPr>
        <p:spPr>
          <a:xfrm>
            <a:off x="977819" y="4136164"/>
            <a:ext cx="9360000" cy="1385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8775" indent="-3587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2000" b="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200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3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44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00000" indent="-360000" algn="l" defTabSz="4572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3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Для поиска, замены используется строка-образец, состоящая из символов и метасимволов и задающая правило поиска.</a:t>
            </a:r>
          </a:p>
        </p:txBody>
      </p:sp>
    </p:spTree>
    <p:extLst>
      <p:ext uri="{BB962C8B-B14F-4D97-AF65-F5344CB8AC3E}">
        <p14:creationId xmlns:p14="http://schemas.microsoft.com/office/powerpoint/2010/main" val="381086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Поиск по строке с помощью регулярных выражений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18A0F-3609-40FB-867E-899291B8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48" y="1700612"/>
            <a:ext cx="10221082" cy="447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5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E6E0103-5CA2-90C8-8884-0319291A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ABD1-9010-4322-9305-0AF1AA8E7C96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Заголовок 29">
            <a:extLst>
              <a:ext uri="{FF2B5EF4-FFF2-40B4-BE49-F238E27FC236}">
                <a16:creationId xmlns:a16="http://schemas.microsoft.com/office/drawing/2014/main" id="{D8192D6C-1283-43C8-98CC-F4660EB35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4" y="365124"/>
            <a:ext cx="10066946" cy="1260000"/>
          </a:xfrm>
        </p:spPr>
        <p:txBody>
          <a:bodyPr/>
          <a:lstStyle/>
          <a:p>
            <a:r>
              <a:rPr lang="ru-RU" dirty="0"/>
              <a:t>Замена в строке с помощью регулярных выражений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79F5FE-0C44-4208-AA9C-625A60F0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844433"/>
            <a:ext cx="9763036" cy="45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48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</TotalTime>
  <Words>441</Words>
  <Application>Microsoft Office PowerPoint</Application>
  <PresentationFormat>Широкоэкранный</PresentationFormat>
  <Paragraphs>85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Calibri</vt:lpstr>
      <vt:lpstr>Wingdings 3</vt:lpstr>
      <vt:lpstr>Arial</vt:lpstr>
      <vt:lpstr>Open Sans</vt:lpstr>
      <vt:lpstr>Consolas</vt:lpstr>
      <vt:lpstr>Тема Office</vt:lpstr>
      <vt:lpstr>Описание курса</vt:lpstr>
      <vt:lpstr>Модуль 5 Дополнительная информация</vt:lpstr>
      <vt:lpstr>В этом модуле мы рассмотрим:</vt:lpstr>
      <vt:lpstr>Обработка ошибок: try catch finally</vt:lpstr>
      <vt:lpstr>Объект ошибки</vt:lpstr>
      <vt:lpstr>Блок finally выполняется в любом случае </vt:lpstr>
      <vt:lpstr>Регулярные выражения, RexExp</vt:lpstr>
      <vt:lpstr>Поиск по строке с помощью регулярных выражений</vt:lpstr>
      <vt:lpstr>Замена в строке с помощью регулярных выражений</vt:lpstr>
      <vt:lpstr>Проверка строки на соответствие регулярному выражению</vt:lpstr>
      <vt:lpstr>Основные управляющие символы</vt:lpstr>
      <vt:lpstr>Базовые механизмы работы со строками</vt:lpstr>
      <vt:lpstr>Методы для работы со строками.  Поиск в строке и копирование части строки</vt:lpstr>
      <vt:lpstr>Методы для работы со строками.  Изменение регистра строки  и замена части строки</vt:lpstr>
      <vt:lpstr>Методы для работы со строками.  Разбивка строки на массив по разделителю</vt:lpstr>
      <vt:lpstr>Что такое JSON </vt:lpstr>
      <vt:lpstr>JSON структура данных</vt:lpstr>
      <vt:lpstr>Преобразование данных в формат JSON</vt:lpstr>
      <vt:lpstr>Декодирование JSON-строки</vt:lpstr>
      <vt:lpstr>Получение данных через REST API https://jsonplaceholder.typicode.com/guide/</vt:lpstr>
      <vt:lpstr>Получение данных через REST API https://restcountries.com/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Inna Romanova</dc:creator>
  <cp:lastModifiedBy>Денис Басов</cp:lastModifiedBy>
  <cp:revision>193</cp:revision>
  <dcterms:created xsi:type="dcterms:W3CDTF">2023-04-14T11:23:01Z</dcterms:created>
  <dcterms:modified xsi:type="dcterms:W3CDTF">2024-03-29T19:15:31Z</dcterms:modified>
</cp:coreProperties>
</file>